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D2E2"/>
          </a:solidFill>
        </a:fill>
      </a:tcStyle>
    </a:wholeTbl>
    <a:band2H>
      <a:tcTxStyle b="def" i="def"/>
      <a:tcStyle>
        <a:tcBdr/>
        <a:fill>
          <a:solidFill>
            <a:srgbClr val="E8EA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7EF"/>
          </a:solidFill>
        </a:fill>
      </a:tcStyle>
    </a:wholeTbl>
    <a:band2H>
      <a:tcTxStyle b="def" i="def"/>
      <a:tcStyle>
        <a:tcBdr/>
        <a:fill>
          <a:solidFill>
            <a:srgbClr val="E7EC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DBDF"/>
          </a:solidFill>
        </a:fill>
      </a:tcStyle>
    </a:wholeTbl>
    <a:band2H>
      <a:tcTxStyle b="def" i="def"/>
      <a:tcStyle>
        <a:tcBdr/>
        <a:fill>
          <a:solidFill>
            <a:srgbClr val="EFEE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7" name="Shape 1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71450" indent="-171450">
              <a:buSzPct val="100000"/>
              <a:buFont typeface="Arial"/>
              <a:buChar char="•"/>
            </a:pPr>
            <a:r>
              <a:t>How presentation will benefit audience: Adult learners are more interested in a subject if they know how or why it is important to them.</a:t>
            </a:r>
          </a:p>
          <a:p>
            <a:pPr marL="171450" indent="-171450">
              <a:buSzPct val="100000"/>
              <a:buFont typeface="Arial"/>
              <a:buChar char="•"/>
            </a:pPr>
            <a:r>
              <a:t>Presenter’s level of expertise in the subject: Briefly state your credentials in this area, or explain why participants should listen to you.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Shape 1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Lesson descriptions should be brief.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Example objectives</a:t>
            </a:r>
          </a:p>
          <a:p>
            <a:pPr/>
            <a:r>
              <a:t>At the end of this lesson, you will be able to:</a:t>
            </a:r>
          </a:p>
          <a:p>
            <a:pPr marL="171450" indent="-171450">
              <a:buSzPct val="100000"/>
              <a:buFont typeface="Arial"/>
              <a:buChar char="•"/>
            </a:pPr>
            <a:r>
              <a:t>Save files to the team Web server.</a:t>
            </a:r>
          </a:p>
          <a:p>
            <a:pPr marL="171450" indent="-171450">
              <a:buSzPct val="100000"/>
              <a:buFont typeface="Arial"/>
              <a:buChar char="•"/>
            </a:pPr>
            <a:r>
              <a:t>Move files to different locations on the team Web server.</a:t>
            </a:r>
          </a:p>
          <a:p>
            <a:pPr marL="171450" indent="-171450">
              <a:buSzPct val="100000"/>
              <a:buFont typeface="Arial"/>
              <a:buChar char="•"/>
            </a:pPr>
            <a:r>
              <a:t>Share files on the team Web server.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8"/>
          <p:cNvSpPr/>
          <p:nvPr/>
        </p:nvSpPr>
        <p:spPr>
          <a:xfrm>
            <a:off x="0" y="-1"/>
            <a:ext cx="12192000" cy="3701702"/>
          </a:xfrm>
          <a:prstGeom prst="rect">
            <a:avLst/>
          </a:prstGeom>
          <a:solidFill>
            <a:srgbClr val="24285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5" name="Rectangle 22"/>
          <p:cNvSpPr/>
          <p:nvPr/>
        </p:nvSpPr>
        <p:spPr>
          <a:xfrm flipV="1">
            <a:off x="7213575" y="3810001"/>
            <a:ext cx="4978427" cy="91089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6" name="Rectangle 23"/>
          <p:cNvSpPr/>
          <p:nvPr/>
        </p:nvSpPr>
        <p:spPr>
          <a:xfrm flipV="1">
            <a:off x="7213600" y="3897010"/>
            <a:ext cx="4978402" cy="192026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7" name="Rectangle 24"/>
          <p:cNvSpPr/>
          <p:nvPr/>
        </p:nvSpPr>
        <p:spPr>
          <a:xfrm flipV="1">
            <a:off x="7213600" y="4113388"/>
            <a:ext cx="4978402" cy="12702"/>
          </a:xfrm>
          <a:prstGeom prst="rect">
            <a:avLst/>
          </a:prstGeom>
          <a:solidFill>
            <a:schemeClr val="accent2">
              <a:alpha val="64999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8" name="Rectangle 25"/>
          <p:cNvSpPr/>
          <p:nvPr/>
        </p:nvSpPr>
        <p:spPr>
          <a:xfrm flipV="1">
            <a:off x="7213599" y="4164403"/>
            <a:ext cx="2621283" cy="18290"/>
          </a:xfrm>
          <a:prstGeom prst="rect">
            <a:avLst/>
          </a:prstGeom>
          <a:solidFill>
            <a:schemeClr val="accent2">
              <a:alpha val="6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9" name="Rectangle 26"/>
          <p:cNvSpPr/>
          <p:nvPr/>
        </p:nvSpPr>
        <p:spPr>
          <a:xfrm flipV="1">
            <a:off x="7213599" y="4197792"/>
            <a:ext cx="2621283" cy="12702"/>
          </a:xfrm>
          <a:prstGeom prst="rect">
            <a:avLst/>
          </a:prstGeom>
          <a:solidFill>
            <a:schemeClr val="accent2">
              <a:alpha val="64999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0" name="Rounded Rectangle 29"/>
          <p:cNvSpPr/>
          <p:nvPr/>
        </p:nvSpPr>
        <p:spPr>
          <a:xfrm>
            <a:off x="7213600" y="3962400"/>
            <a:ext cx="4084321" cy="27434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1" name="Rounded Rectangle 30"/>
          <p:cNvSpPr/>
          <p:nvPr/>
        </p:nvSpPr>
        <p:spPr>
          <a:xfrm>
            <a:off x="9835343" y="4060983"/>
            <a:ext cx="2133602" cy="3657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2" name="Rectangle 6"/>
          <p:cNvSpPr/>
          <p:nvPr/>
        </p:nvSpPr>
        <p:spPr>
          <a:xfrm>
            <a:off x="0" y="3649662"/>
            <a:ext cx="12192003" cy="244172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3" name="Rectangle 9"/>
          <p:cNvSpPr/>
          <p:nvPr/>
        </p:nvSpPr>
        <p:spPr>
          <a:xfrm>
            <a:off x="-1" y="3675526"/>
            <a:ext cx="12192005" cy="140679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4" name="Rectangle 10"/>
          <p:cNvSpPr/>
          <p:nvPr/>
        </p:nvSpPr>
        <p:spPr>
          <a:xfrm flipV="1">
            <a:off x="8552067" y="3643090"/>
            <a:ext cx="3639933" cy="248434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5" name="Title Text"/>
          <p:cNvSpPr txBox="1"/>
          <p:nvPr>
            <p:ph type="title"/>
          </p:nvPr>
        </p:nvSpPr>
        <p:spPr>
          <a:xfrm>
            <a:off x="609600" y="2389009"/>
            <a:ext cx="11277600" cy="1470026"/>
          </a:xfrm>
          <a:prstGeom prst="rect">
            <a:avLst/>
          </a:prstGeom>
        </p:spPr>
        <p:txBody>
          <a:bodyPr anchor="b"/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6" name="Body Level One…"/>
          <p:cNvSpPr txBox="1"/>
          <p:nvPr>
            <p:ph type="body" sz="quarter" idx="1"/>
          </p:nvPr>
        </p:nvSpPr>
        <p:spPr>
          <a:xfrm>
            <a:off x="609600" y="3899937"/>
            <a:ext cx="6604000" cy="1752602"/>
          </a:xfrm>
          <a:prstGeom prst="rect">
            <a:avLst/>
          </a:prstGeom>
        </p:spPr>
        <p:txBody>
          <a:bodyPr/>
          <a:lstStyle>
            <a:lvl1pPr marL="0" indent="64007">
              <a:buClrTx/>
              <a:buSzTx/>
              <a:buFontTx/>
              <a:buNone/>
              <a:defRPr sz="2400"/>
            </a:lvl1pPr>
            <a:lvl2pPr marL="0" indent="64007">
              <a:buClrTx/>
              <a:buSzTx/>
              <a:buFontTx/>
              <a:buNone/>
              <a:defRPr sz="2400"/>
            </a:lvl2pPr>
            <a:lvl3pPr marL="0" indent="64007">
              <a:buClrTx/>
              <a:buSzTx/>
              <a:buFontTx/>
              <a:buNone/>
              <a:defRPr sz="2400"/>
            </a:lvl3pPr>
            <a:lvl4pPr marL="0" indent="64007">
              <a:buClrTx/>
              <a:buSzTx/>
              <a:buFontTx/>
              <a:buNone/>
              <a:defRPr sz="2400"/>
            </a:lvl4pPr>
            <a:lvl5pPr marL="0" indent="64007"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" name="Slide Number"/>
          <p:cNvSpPr txBox="1"/>
          <p:nvPr>
            <p:ph type="sldNum" sz="quarter" idx="2"/>
          </p:nvPr>
        </p:nvSpPr>
        <p:spPr>
          <a:xfrm>
            <a:off x="11754536" y="33810"/>
            <a:ext cx="335864" cy="33308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 27"/>
          <p:cNvSpPr/>
          <p:nvPr/>
        </p:nvSpPr>
        <p:spPr>
          <a:xfrm>
            <a:off x="-2" y="366819"/>
            <a:ext cx="12192007" cy="84411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17" name="Rectangle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rgbClr val="24285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18" name="Rectangle 29"/>
          <p:cNvSpPr/>
          <p:nvPr/>
        </p:nvSpPr>
        <p:spPr>
          <a:xfrm>
            <a:off x="-2" y="308275"/>
            <a:ext cx="12192007" cy="91446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19" name="Rectangle 30"/>
          <p:cNvSpPr/>
          <p:nvPr/>
        </p:nvSpPr>
        <p:spPr>
          <a:xfrm flipV="1">
            <a:off x="7213575" y="360247"/>
            <a:ext cx="4978429" cy="9108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0" name="Rectangle 31"/>
          <p:cNvSpPr/>
          <p:nvPr/>
        </p:nvSpPr>
        <p:spPr>
          <a:xfrm flipV="1">
            <a:off x="7213600" y="440113"/>
            <a:ext cx="4978402" cy="180039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1" name="Rounded Rectangle 32"/>
          <p:cNvSpPr/>
          <p:nvPr/>
        </p:nvSpPr>
        <p:spPr>
          <a:xfrm>
            <a:off x="7209783" y="497503"/>
            <a:ext cx="4084324" cy="27436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2" name="Rounded Rectangle 33"/>
          <p:cNvSpPr/>
          <p:nvPr/>
        </p:nvSpPr>
        <p:spPr>
          <a:xfrm>
            <a:off x="9831527" y="588942"/>
            <a:ext cx="2133601" cy="365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3" name="Rectangle 34"/>
          <p:cNvSpPr/>
          <p:nvPr/>
        </p:nvSpPr>
        <p:spPr>
          <a:xfrm>
            <a:off x="12113286" y="-2001"/>
            <a:ext cx="76839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4" name="Rectangle 35"/>
          <p:cNvSpPr/>
          <p:nvPr/>
        </p:nvSpPr>
        <p:spPr>
          <a:xfrm>
            <a:off x="12059308" y="-2001"/>
            <a:ext cx="36580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5" name="Rectangle 36"/>
          <p:cNvSpPr/>
          <p:nvPr/>
        </p:nvSpPr>
        <p:spPr>
          <a:xfrm>
            <a:off x="12033649" y="-2001"/>
            <a:ext cx="1270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6" name="Rectangle 37"/>
          <p:cNvSpPr/>
          <p:nvPr/>
        </p:nvSpPr>
        <p:spPr>
          <a:xfrm>
            <a:off x="11967229" y="-2001"/>
            <a:ext cx="36580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7" name="Rectangle 38"/>
          <p:cNvSpPr/>
          <p:nvPr/>
        </p:nvSpPr>
        <p:spPr>
          <a:xfrm>
            <a:off x="11887568" y="378"/>
            <a:ext cx="73156" cy="585220"/>
          </a:xfrm>
          <a:prstGeom prst="rect">
            <a:avLst/>
          </a:pr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8" name="Rectangle 39"/>
          <p:cNvSpPr/>
          <p:nvPr/>
        </p:nvSpPr>
        <p:spPr>
          <a:xfrm>
            <a:off x="11831046" y="378"/>
            <a:ext cx="12704" cy="585220"/>
          </a:xfrm>
          <a:prstGeom prst="rect">
            <a:avLst/>
          </a:prstGeom>
          <a:solidFill>
            <a:srgbClr val="FFFFFF">
              <a:alpha val="30196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9" name="Title Text"/>
          <p:cNvSpPr txBox="1"/>
          <p:nvPr>
            <p:ph type="title"/>
          </p:nvPr>
        </p:nvSpPr>
        <p:spPr>
          <a:xfrm>
            <a:off x="609600" y="1143000"/>
            <a:ext cx="10972800" cy="1069848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130" name="Slide Number"/>
          <p:cNvSpPr txBox="1"/>
          <p:nvPr>
            <p:ph type="sldNum" sz="quarter" idx="2"/>
          </p:nvPr>
        </p:nvSpPr>
        <p:spPr>
          <a:xfrm>
            <a:off x="11579787" y="34949"/>
            <a:ext cx="335862" cy="333084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27"/>
          <p:cNvSpPr/>
          <p:nvPr/>
        </p:nvSpPr>
        <p:spPr>
          <a:xfrm>
            <a:off x="-2" y="366819"/>
            <a:ext cx="12192007" cy="84411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38" name="Rectangle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rgbClr val="24285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39" name="Rectangle 29"/>
          <p:cNvSpPr/>
          <p:nvPr/>
        </p:nvSpPr>
        <p:spPr>
          <a:xfrm>
            <a:off x="-2" y="308275"/>
            <a:ext cx="12192007" cy="91446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0" name="Rectangle 30"/>
          <p:cNvSpPr/>
          <p:nvPr/>
        </p:nvSpPr>
        <p:spPr>
          <a:xfrm flipV="1">
            <a:off x="7213575" y="360247"/>
            <a:ext cx="4978429" cy="9108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1" name="Rectangle 31"/>
          <p:cNvSpPr/>
          <p:nvPr/>
        </p:nvSpPr>
        <p:spPr>
          <a:xfrm flipV="1">
            <a:off x="7213600" y="440113"/>
            <a:ext cx="4978402" cy="180039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2" name="Rounded Rectangle 32"/>
          <p:cNvSpPr/>
          <p:nvPr/>
        </p:nvSpPr>
        <p:spPr>
          <a:xfrm>
            <a:off x="7209783" y="497503"/>
            <a:ext cx="4084324" cy="27436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3" name="Rounded Rectangle 33"/>
          <p:cNvSpPr/>
          <p:nvPr/>
        </p:nvSpPr>
        <p:spPr>
          <a:xfrm>
            <a:off x="9831527" y="588942"/>
            <a:ext cx="2133601" cy="365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4" name="Rectangle 34"/>
          <p:cNvSpPr/>
          <p:nvPr/>
        </p:nvSpPr>
        <p:spPr>
          <a:xfrm>
            <a:off x="12113286" y="-2001"/>
            <a:ext cx="76839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5" name="Rectangle 35"/>
          <p:cNvSpPr/>
          <p:nvPr/>
        </p:nvSpPr>
        <p:spPr>
          <a:xfrm>
            <a:off x="12059308" y="-2001"/>
            <a:ext cx="36580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6" name="Rectangle 36"/>
          <p:cNvSpPr/>
          <p:nvPr/>
        </p:nvSpPr>
        <p:spPr>
          <a:xfrm>
            <a:off x="12033649" y="-2001"/>
            <a:ext cx="1270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7" name="Rectangle 37"/>
          <p:cNvSpPr/>
          <p:nvPr/>
        </p:nvSpPr>
        <p:spPr>
          <a:xfrm>
            <a:off x="11967229" y="-2001"/>
            <a:ext cx="36580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8" name="Rectangle 38"/>
          <p:cNvSpPr/>
          <p:nvPr/>
        </p:nvSpPr>
        <p:spPr>
          <a:xfrm>
            <a:off x="11887568" y="378"/>
            <a:ext cx="73156" cy="585220"/>
          </a:xfrm>
          <a:prstGeom prst="rect">
            <a:avLst/>
          </a:pr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9" name="Rectangle 39"/>
          <p:cNvSpPr/>
          <p:nvPr/>
        </p:nvSpPr>
        <p:spPr>
          <a:xfrm>
            <a:off x="11831046" y="378"/>
            <a:ext cx="12704" cy="585220"/>
          </a:xfrm>
          <a:prstGeom prst="rect">
            <a:avLst/>
          </a:prstGeom>
          <a:solidFill>
            <a:srgbClr val="FFFFFF">
              <a:alpha val="30196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5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151" name="Body Level One…"/>
          <p:cNvSpPr txBox="1"/>
          <p:nvPr>
            <p:ph type="body" idx="1"/>
          </p:nvPr>
        </p:nvSpPr>
        <p:spPr>
          <a:xfrm>
            <a:off x="609600" y="2249422"/>
            <a:ext cx="10972800" cy="4325116"/>
          </a:xfrm>
          <a:prstGeom prst="rect">
            <a:avLst/>
          </a:prstGeom>
        </p:spPr>
        <p:txBody>
          <a:bodyPr lIns="45718" tIns="45718" rIns="45718" bIns="45718"/>
          <a:lstStyle>
            <a:lvl1pPr marL="365758"/>
            <a:lvl2pPr marL="677357" indent="-265878"/>
            <a:lvl3pPr marL="960119" indent="-256030"/>
            <a:lvl4pPr marL="1234438"/>
            <a:lvl5pPr marL="1463038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2" name="Slide Number"/>
          <p:cNvSpPr txBox="1"/>
          <p:nvPr>
            <p:ph type="sldNum" sz="quarter" idx="2"/>
          </p:nvPr>
        </p:nvSpPr>
        <p:spPr>
          <a:xfrm>
            <a:off x="11579787" y="34949"/>
            <a:ext cx="335862" cy="333084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/>
          <p:nvPr>
            <p:ph type="title"/>
          </p:nvPr>
        </p:nvSpPr>
        <p:spPr>
          <a:xfrm>
            <a:off x="963084" y="1968320"/>
            <a:ext cx="10363201" cy="1362077"/>
          </a:xfrm>
          <a:prstGeom prst="rect">
            <a:avLst/>
          </a:prstGeom>
        </p:spPr>
        <p:txBody>
          <a:bodyPr anchor="b"/>
          <a:lstStyle>
            <a:lvl1pPr>
              <a:defRPr b="1" sz="4300">
                <a:ln w="12700" cap="flat">
                  <a:solidFill>
                    <a:srgbClr val="4397E2"/>
                  </a:solidFill>
                  <a:prstDash val="solid"/>
                  <a:round/>
                </a:ln>
                <a:solidFill>
                  <a:schemeClr val="accent2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963084" y="3367087"/>
            <a:ext cx="10363201" cy="1509714"/>
          </a:xfrm>
          <a:prstGeom prst="rect">
            <a:avLst/>
          </a:prstGeom>
        </p:spPr>
        <p:txBody>
          <a:bodyPr/>
          <a:lstStyle>
            <a:lvl1pPr marL="0" indent="45718">
              <a:buClrTx/>
              <a:buSzTx/>
              <a:buFontTx/>
              <a:buNone/>
              <a:defRPr sz="2100"/>
            </a:lvl1pPr>
            <a:lvl2pPr marL="0" indent="45718">
              <a:buClrTx/>
              <a:buSzTx/>
              <a:buFontTx/>
              <a:buNone/>
              <a:defRPr sz="2100"/>
            </a:lvl2pPr>
            <a:lvl3pPr marL="0" indent="45718">
              <a:buClrTx/>
              <a:buSzTx/>
              <a:buFontTx/>
              <a:buNone/>
              <a:defRPr sz="2100"/>
            </a:lvl3pPr>
            <a:lvl4pPr marL="0" indent="45718">
              <a:buClrTx/>
              <a:buSzTx/>
              <a:buFontTx/>
              <a:buNone/>
              <a:defRPr sz="2100"/>
            </a:lvl4pPr>
            <a:lvl5pPr marL="0" indent="45718"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sz="half" idx="1"/>
          </p:nvPr>
        </p:nvSpPr>
        <p:spPr>
          <a:xfrm>
            <a:off x="609600" y="2249423"/>
            <a:ext cx="5384800" cy="4341877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 marL="671361" indent="-259882">
              <a:defRPr sz="2000"/>
            </a:lvl2pPr>
            <a:lvl3pPr marL="947927" indent="-243838">
              <a:defRPr sz="2000"/>
            </a:lvl3pPr>
            <a:lvl4pPr marL="1201927" indent="-223519">
              <a:defRPr sz="2000"/>
            </a:lvl4pPr>
            <a:lvl5pPr marL="1410208" indent="-203200"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/>
          <p:nvPr>
            <p:ph type="title"/>
          </p:nvPr>
        </p:nvSpPr>
        <p:spPr>
          <a:xfrm>
            <a:off x="508000" y="1143000"/>
            <a:ext cx="11176000" cy="106984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2" name="Body Level One…"/>
          <p:cNvSpPr txBox="1"/>
          <p:nvPr>
            <p:ph type="body" sz="quarter" idx="1"/>
          </p:nvPr>
        </p:nvSpPr>
        <p:spPr>
          <a:xfrm>
            <a:off x="508000" y="2244968"/>
            <a:ext cx="5388865" cy="457202"/>
          </a:xfrm>
          <a:prstGeom prst="rect">
            <a:avLst/>
          </a:prstGeom>
          <a:solidFill>
            <a:srgbClr val="A1C4E3">
              <a:alpha val="25000"/>
            </a:srgbClr>
          </a:solidFill>
          <a:ln>
            <a:solidFill>
              <a:schemeClr val="accent2"/>
            </a:solidFill>
            <a:round/>
          </a:ln>
        </p:spPr>
        <p:txBody>
          <a:bodyPr anchor="ctr"/>
          <a:lstStyle>
            <a:lvl1pPr marL="0" indent="45718">
              <a:buClrTx/>
              <a:buSzTx/>
              <a:buFontTx/>
              <a:buNone/>
              <a:defRPr b="1" sz="1900">
                <a:solidFill>
                  <a:srgbClr val="414141"/>
                </a:solidFill>
              </a:defRPr>
            </a:lvl1pPr>
            <a:lvl2pPr marL="0" indent="45718">
              <a:buClrTx/>
              <a:buSzTx/>
              <a:buFontTx/>
              <a:buNone/>
              <a:defRPr b="1" sz="1900">
                <a:solidFill>
                  <a:srgbClr val="414141"/>
                </a:solidFill>
              </a:defRPr>
            </a:lvl2pPr>
            <a:lvl3pPr marL="0" indent="45718">
              <a:buClrTx/>
              <a:buSzTx/>
              <a:buFontTx/>
              <a:buNone/>
              <a:defRPr b="1" sz="1900">
                <a:solidFill>
                  <a:srgbClr val="414141"/>
                </a:solidFill>
              </a:defRPr>
            </a:lvl3pPr>
            <a:lvl4pPr marL="0" indent="45718">
              <a:buClrTx/>
              <a:buSzTx/>
              <a:buFontTx/>
              <a:buNone/>
              <a:defRPr b="1" sz="1900">
                <a:solidFill>
                  <a:srgbClr val="414141"/>
                </a:solidFill>
              </a:defRPr>
            </a:lvl4pPr>
            <a:lvl5pPr marL="0" indent="45718">
              <a:buClrTx/>
              <a:buSzTx/>
              <a:buFontTx/>
              <a:buNone/>
              <a:defRPr b="1" sz="1900">
                <a:solidFill>
                  <a:srgbClr val="41414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Text Placeholder 3"/>
          <p:cNvSpPr/>
          <p:nvPr>
            <p:ph type="body" sz="quarter" idx="13"/>
          </p:nvPr>
        </p:nvSpPr>
        <p:spPr>
          <a:xfrm>
            <a:off x="6294968" y="2244968"/>
            <a:ext cx="5389035" cy="457202"/>
          </a:xfrm>
          <a:prstGeom prst="rect">
            <a:avLst/>
          </a:prstGeom>
          <a:solidFill>
            <a:srgbClr val="A1C4E3">
              <a:alpha val="25000"/>
            </a:srgbClr>
          </a:solidFill>
          <a:ln>
            <a:solidFill>
              <a:schemeClr val="accent2"/>
            </a:solidFill>
            <a:round/>
          </a:ln>
        </p:spPr>
        <p:txBody>
          <a:bodyPr anchor="ctr"/>
          <a:lstStyle/>
          <a:p>
            <a:pPr marL="354786" indent="-248350" defTabSz="886968">
              <a:spcBef>
                <a:spcPts val="200"/>
              </a:spcBef>
              <a:defRPr sz="2716"/>
            </a:pP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 txBox="1"/>
          <p:nvPr>
            <p:ph type="title"/>
          </p:nvPr>
        </p:nvSpPr>
        <p:spPr>
          <a:xfrm>
            <a:off x="609600" y="1143000"/>
            <a:ext cx="10972800" cy="106984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Edit Master title style"/>
          <p:cNvSpPr txBox="1"/>
          <p:nvPr>
            <p:ph type="title" hasCustomPrompt="1"/>
          </p:nvPr>
        </p:nvSpPr>
        <p:spPr>
          <a:xfrm>
            <a:off x="7137995" y="1101970"/>
            <a:ext cx="4511042" cy="877826"/>
          </a:xfrm>
          <a:prstGeom prst="rect">
            <a:avLst/>
          </a:prstGeom>
        </p:spPr>
        <p:txBody>
          <a:bodyPr anchor="b"/>
          <a:lstStyle>
            <a:lvl1pPr>
              <a:defRPr b="1" sz="1800"/>
            </a:lvl1pPr>
          </a:lstStyle>
          <a:p>
            <a:pPr/>
            <a:r>
              <a:t>Edit Master title style</a:t>
            </a:r>
          </a:p>
        </p:txBody>
      </p:sp>
      <p:sp>
        <p:nvSpPr>
          <p:cNvPr id="97" name="Body Level One…"/>
          <p:cNvSpPr txBox="1"/>
          <p:nvPr>
            <p:ph type="body" idx="1"/>
          </p:nvPr>
        </p:nvSpPr>
        <p:spPr>
          <a:xfrm>
            <a:off x="203200" y="776287"/>
            <a:ext cx="6803136" cy="580508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693637" indent="-282157">
              <a:defRPr sz="3200"/>
            </a:lvl2pPr>
            <a:lvl3pPr marL="996696" indent="-292608">
              <a:defRPr sz="3200"/>
            </a:lvl3pPr>
            <a:lvl4pPr marL="1300275" indent="-321868">
              <a:defRPr sz="3200"/>
            </a:lvl4pPr>
            <a:lvl5pPr marL="1499616" indent="-292608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8" name="Text Placeholder 2"/>
          <p:cNvSpPr/>
          <p:nvPr>
            <p:ph type="body" sz="half" idx="13"/>
          </p:nvPr>
        </p:nvSpPr>
        <p:spPr>
          <a:xfrm>
            <a:off x="7137995" y="2010727"/>
            <a:ext cx="4511042" cy="458057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itle Text"/>
          <p:cNvSpPr txBox="1"/>
          <p:nvPr>
            <p:ph type="title"/>
          </p:nvPr>
        </p:nvSpPr>
        <p:spPr>
          <a:xfrm>
            <a:off x="7253913" y="1109160"/>
            <a:ext cx="782406" cy="4681640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107" name="Picture Placeholder 2"/>
          <p:cNvSpPr/>
          <p:nvPr>
            <p:ph type="pic" sz="half" idx="13"/>
          </p:nvPr>
        </p:nvSpPr>
        <p:spPr>
          <a:xfrm>
            <a:off x="538226" y="1143000"/>
            <a:ext cx="6096003" cy="4572000"/>
          </a:xfrm>
          <a:prstGeom prst="rect">
            <a:avLst/>
          </a:prstGeom>
          <a:ln w="50800">
            <a:solidFill>
              <a:srgbClr val="FFFFFF"/>
            </a:solidFill>
            <a:miter lim="800000"/>
          </a:ln>
          <a:effectLst>
            <a:outerShdw sx="100000" sy="100000" kx="0" ky="0" algn="b" rotWithShape="0" blurRad="63500" dist="31750" dir="4800000">
              <a:srgbClr val="000000">
                <a:alpha val="2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8" name="Body Level One…"/>
          <p:cNvSpPr txBox="1"/>
          <p:nvPr>
            <p:ph type="body" sz="quarter" idx="1"/>
          </p:nvPr>
        </p:nvSpPr>
        <p:spPr>
          <a:xfrm>
            <a:off x="8117923" y="3274309"/>
            <a:ext cx="3454402" cy="251649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1300"/>
            </a:lvl1pPr>
            <a:lvl2pPr marL="0" indent="0">
              <a:spcBef>
                <a:spcPts val="0"/>
              </a:spcBef>
              <a:buClrTx/>
              <a:buSzTx/>
              <a:buFontTx/>
              <a:buNone/>
              <a:defRPr sz="1300"/>
            </a:lvl2pPr>
            <a:lvl3pPr marL="0" indent="0">
              <a:spcBef>
                <a:spcPts val="0"/>
              </a:spcBef>
              <a:buClrTx/>
              <a:buSzTx/>
              <a:buFontTx/>
              <a:buNone/>
              <a:defRPr sz="1300"/>
            </a:lvl3pPr>
            <a:lvl4pPr marL="0" indent="0">
              <a:spcBef>
                <a:spcPts val="0"/>
              </a:spcBef>
              <a:buClrTx/>
              <a:buSzTx/>
              <a:buFontTx/>
              <a:buNone/>
              <a:defRPr sz="1300"/>
            </a:lvl4pPr>
            <a:lvl5pPr marL="0" indent="0">
              <a:spcBef>
                <a:spcPts val="0"/>
              </a:spcBef>
              <a:buClrTx/>
              <a:buSzTx/>
              <a:buFont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/>
          <p:nvPr/>
        </p:nvSpPr>
        <p:spPr>
          <a:xfrm>
            <a:off x="0" y="366819"/>
            <a:ext cx="12192003" cy="84409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" name="Rectangle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rgbClr val="24285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4" name="Rectangle 29"/>
          <p:cNvSpPr/>
          <p:nvPr/>
        </p:nvSpPr>
        <p:spPr>
          <a:xfrm>
            <a:off x="-1" y="308275"/>
            <a:ext cx="12192005" cy="91444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5" name="Rectangle 30"/>
          <p:cNvSpPr/>
          <p:nvPr/>
        </p:nvSpPr>
        <p:spPr>
          <a:xfrm flipV="1">
            <a:off x="7213575" y="360247"/>
            <a:ext cx="4978427" cy="9108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6" name="Rectangle 31"/>
          <p:cNvSpPr/>
          <p:nvPr/>
        </p:nvSpPr>
        <p:spPr>
          <a:xfrm flipV="1">
            <a:off x="7213600" y="440113"/>
            <a:ext cx="4978402" cy="180037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7" name="Rounded Rectangle 32"/>
          <p:cNvSpPr/>
          <p:nvPr/>
        </p:nvSpPr>
        <p:spPr>
          <a:xfrm>
            <a:off x="7209783" y="497503"/>
            <a:ext cx="4084322" cy="27434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8" name="Rounded Rectangle 33"/>
          <p:cNvSpPr/>
          <p:nvPr/>
        </p:nvSpPr>
        <p:spPr>
          <a:xfrm>
            <a:off x="9831527" y="588942"/>
            <a:ext cx="2133601" cy="3657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9" name="Rectangle 34"/>
          <p:cNvSpPr/>
          <p:nvPr/>
        </p:nvSpPr>
        <p:spPr>
          <a:xfrm>
            <a:off x="12113286" y="-2001"/>
            <a:ext cx="76837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0" name="Rectangle 35"/>
          <p:cNvSpPr/>
          <p:nvPr/>
        </p:nvSpPr>
        <p:spPr>
          <a:xfrm>
            <a:off x="12059308" y="-2001"/>
            <a:ext cx="36578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1" name="Rectangle 36"/>
          <p:cNvSpPr/>
          <p:nvPr/>
        </p:nvSpPr>
        <p:spPr>
          <a:xfrm>
            <a:off x="12033649" y="-2001"/>
            <a:ext cx="1270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" name="Rectangle 37"/>
          <p:cNvSpPr/>
          <p:nvPr/>
        </p:nvSpPr>
        <p:spPr>
          <a:xfrm>
            <a:off x="11967229" y="-2001"/>
            <a:ext cx="36578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3" name="Rectangle 38"/>
          <p:cNvSpPr/>
          <p:nvPr/>
        </p:nvSpPr>
        <p:spPr>
          <a:xfrm>
            <a:off x="11887568" y="378"/>
            <a:ext cx="73154" cy="585220"/>
          </a:xfrm>
          <a:prstGeom prst="rect">
            <a:avLst/>
          </a:pr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" name="Rectangle 39"/>
          <p:cNvSpPr/>
          <p:nvPr/>
        </p:nvSpPr>
        <p:spPr>
          <a:xfrm>
            <a:off x="11831046" y="378"/>
            <a:ext cx="12702" cy="585220"/>
          </a:xfrm>
          <a:prstGeom prst="rect">
            <a:avLst/>
          </a:prstGeom>
          <a:solidFill>
            <a:srgbClr val="FFFFFF">
              <a:alpha val="30196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5" name="Title Text"/>
          <p:cNvSpPr txBox="1"/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6" name="Body Level One…"/>
          <p:cNvSpPr txBox="1"/>
          <p:nvPr>
            <p:ph type="body" idx="1"/>
          </p:nvPr>
        </p:nvSpPr>
        <p:spPr>
          <a:xfrm>
            <a:off x="609600" y="2249422"/>
            <a:ext cx="10972800" cy="43251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xfrm>
            <a:off x="11579785" y="34946"/>
            <a:ext cx="335864" cy="33308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b">
            <a:spAutoFit/>
          </a:bodyPr>
          <a:lstStyle>
            <a:lvl1pPr algn="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65758" marR="0" indent="-256031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•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1pPr>
      <a:lvl2pPr marL="677358" marR="0" indent="-265878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▫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2pPr>
      <a:lvl3pPr marL="960119" marR="0" indent="-256031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3pPr>
      <a:lvl4pPr marL="1234438" marR="0" indent="-256032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4pPr>
      <a:lvl5pPr marL="1463039" marR="0" indent="-256032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5pPr>
      <a:lvl6pPr marL="1710944" marR="0" indent="-28448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6pPr>
      <a:lvl7pPr marL="1965959" marR="0" indent="-320038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7pPr>
      <a:lvl8pPr marL="2188462" marR="0" indent="-341374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8pPr>
      <a:lvl9pPr marL="2423159" marR="0" indent="-365759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jkelaty.github.io/course-scheduling/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/>
          <p:nvPr>
            <p:ph type="ctrTitle"/>
          </p:nvPr>
        </p:nvSpPr>
        <p:spPr>
          <a:xfrm>
            <a:off x="609600" y="2389009"/>
            <a:ext cx="11277600" cy="1470027"/>
          </a:xfrm>
          <a:prstGeom prst="rect">
            <a:avLst/>
          </a:prstGeom>
        </p:spPr>
        <p:txBody>
          <a:bodyPr/>
          <a:lstStyle/>
          <a:p>
            <a:pPr/>
            <a:r>
              <a:t>Course Scheduling Using Constraint Satisfaction</a:t>
            </a:r>
          </a:p>
        </p:txBody>
      </p:sp>
      <p:sp>
        <p:nvSpPr>
          <p:cNvPr id="162" name="Subtitle 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Team Members</a:t>
            </a:r>
          </a:p>
          <a:p>
            <a:pPr>
              <a:defRPr sz="1000"/>
            </a:pPr>
          </a:p>
          <a:p>
            <a:pPr>
              <a:defRPr sz="2800"/>
            </a:pPr>
            <a:r>
              <a:t>Manal Zneit		</a:t>
            </a:r>
          </a:p>
          <a:p>
            <a:pPr>
              <a:defRPr sz="2800"/>
            </a:pPr>
            <a:r>
              <a:t>Jonathan Kelaty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Datas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Dataset</a:t>
            </a:r>
          </a:p>
        </p:txBody>
      </p:sp>
      <p:sp>
        <p:nvSpPr>
          <p:cNvPr id="195" name="Scrapped Hunter’s Fall 2020 courses…"/>
          <p:cNvSpPr txBox="1"/>
          <p:nvPr>
            <p:ph type="body" idx="1"/>
          </p:nvPr>
        </p:nvSpPr>
        <p:spPr>
          <a:xfrm>
            <a:off x="609600" y="2249421"/>
            <a:ext cx="10972800" cy="4325118"/>
          </a:xfrm>
          <a:prstGeom prst="rect">
            <a:avLst/>
          </a:prstGeom>
        </p:spPr>
        <p:txBody>
          <a:bodyPr/>
          <a:lstStyle/>
          <a:p>
            <a:pPr marL="362100" indent="-253470" defTabSz="905255">
              <a:spcBef>
                <a:spcPts val="200"/>
              </a:spcBef>
              <a:defRPr sz="2772"/>
            </a:pPr>
            <a:r>
              <a:t>Scrapped Hunter’s Fall 2020 courses</a:t>
            </a:r>
          </a:p>
          <a:p>
            <a:pPr marL="362101" indent="-253470" defTabSz="905255">
              <a:spcBef>
                <a:spcPts val="200"/>
              </a:spcBef>
              <a:defRPr sz="2772"/>
            </a:pPr>
            <a:r>
              <a:t>Normalization</a:t>
            </a:r>
          </a:p>
          <a:p>
            <a:pPr lvl="1" marL="660835" indent="-253470" defTabSz="905255">
              <a:spcBef>
                <a:spcPts val="200"/>
              </a:spcBef>
              <a:buChar char="•"/>
              <a:defRPr sz="2772"/>
            </a:pPr>
            <a:r>
              <a:t>Wow, this data sucks!</a:t>
            </a:r>
          </a:p>
          <a:p>
            <a:pPr lvl="1" marL="660835" indent="-253470" defTabSz="905255">
              <a:spcBef>
                <a:spcPts val="200"/>
              </a:spcBef>
              <a:buChar char="•"/>
              <a:defRPr sz="2772"/>
            </a:pPr>
            <a:r>
              <a:t>Where’s the rest of it??</a:t>
            </a:r>
          </a:p>
          <a:p>
            <a:pPr lvl="1" marL="660835" indent="-253470" defTabSz="905255">
              <a:spcBef>
                <a:spcPts val="200"/>
              </a:spcBef>
              <a:buChar char="•"/>
              <a:defRPr sz="2772"/>
            </a:pPr>
            <a:r>
              <a:t>~2000 courses —&gt; ~1200 normalized</a:t>
            </a:r>
          </a:p>
          <a:p>
            <a:pPr marL="362101" indent="-253470" defTabSz="905255">
              <a:spcBef>
                <a:spcPts val="200"/>
              </a:spcBef>
              <a:defRPr sz="2772"/>
            </a:pPr>
            <a:r>
              <a:t>Sections assigned relative time designations based on actual schedule</a:t>
            </a:r>
          </a:p>
          <a:p>
            <a:pPr lvl="1" marL="660835" indent="-253470" defTabSz="905255">
              <a:spcBef>
                <a:spcPts val="200"/>
              </a:spcBef>
              <a:buChar char="•"/>
              <a:defRPr sz="2772"/>
            </a:pPr>
            <a:r>
              <a:t>i.e. morning, afternoon, evening</a:t>
            </a:r>
          </a:p>
          <a:p>
            <a:pPr marL="362100" indent="-253470" defTabSz="905255">
              <a:spcBef>
                <a:spcPts val="200"/>
              </a:spcBef>
              <a:defRPr sz="2772"/>
            </a:pPr>
            <a:r>
              <a:t>Preferences chosen randomly</a:t>
            </a:r>
          </a:p>
          <a:p>
            <a:pPr lvl="1" marL="660836" indent="-253470" defTabSz="905255">
              <a:spcBef>
                <a:spcPts val="200"/>
              </a:spcBef>
              <a:buChar char="•"/>
              <a:defRPr sz="2772"/>
            </a:pPr>
            <a:r>
              <a:t>No real-world data available for this metric without a large scale survey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Eval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Evaluation</a:t>
            </a:r>
          </a:p>
        </p:txBody>
      </p:sp>
      <p:sp>
        <p:nvSpPr>
          <p:cNvPr id="198" name="Problems:…"/>
          <p:cNvSpPr txBox="1"/>
          <p:nvPr>
            <p:ph type="body" idx="1"/>
          </p:nvPr>
        </p:nvSpPr>
        <p:spPr>
          <a:xfrm>
            <a:off x="609600" y="2249421"/>
            <a:ext cx="10972800" cy="4325118"/>
          </a:xfrm>
          <a:prstGeom prst="rect">
            <a:avLst/>
          </a:prstGeom>
        </p:spPr>
        <p:txBody>
          <a:bodyPr/>
          <a:lstStyle/>
          <a:p>
            <a:pPr marL="336496" indent="-235548" defTabSz="841247">
              <a:spcBef>
                <a:spcPts val="200"/>
              </a:spcBef>
              <a:defRPr sz="2500"/>
            </a:pPr>
            <a:r>
              <a:t>Problems:</a:t>
            </a:r>
          </a:p>
          <a:p>
            <a:pPr lvl="1" marL="614108" indent="-235548" defTabSz="841247">
              <a:spcBef>
                <a:spcPts val="200"/>
              </a:spcBef>
              <a:buChar char="•"/>
              <a:defRPr sz="2500"/>
            </a:pPr>
            <a:r>
              <a:t>No 1:1 correspondence to Hunter’s actual schedule</a:t>
            </a:r>
          </a:p>
          <a:p>
            <a:pPr lvl="1" marL="614108" indent="-235548" defTabSz="841247">
              <a:spcBef>
                <a:spcPts val="200"/>
              </a:spcBef>
              <a:buChar char="•"/>
              <a:defRPr sz="2500"/>
            </a:pPr>
            <a:r>
              <a:t>Difficult to define objective evaluation parameters</a:t>
            </a:r>
          </a:p>
          <a:p>
            <a:pPr lvl="1" marL="614108" indent="-235548" defTabSz="841247">
              <a:spcBef>
                <a:spcPts val="200"/>
              </a:spcBef>
              <a:buChar char="•"/>
              <a:defRPr sz="2500"/>
            </a:pPr>
            <a:r>
              <a:t>Large datasets too large to evaluate subjectively</a:t>
            </a:r>
          </a:p>
          <a:p>
            <a:pPr lvl="1" marL="614108" indent="-235548" defTabSz="841247">
              <a:spcBef>
                <a:spcPts val="200"/>
              </a:spcBef>
              <a:buChar char="•"/>
              <a:defRPr sz="2500"/>
            </a:pPr>
            <a:r>
              <a:t>Full dataset (1200 courses) is over-constrained</a:t>
            </a:r>
          </a:p>
          <a:p>
            <a:pPr lvl="2" marL="883308" indent="-235548" defTabSz="841247">
              <a:spcBef>
                <a:spcPts val="200"/>
              </a:spcBef>
              <a:buChar char="•"/>
              <a:defRPr sz="2500"/>
            </a:pPr>
            <a:r>
              <a:t>Randomization, absent data, and limited timeslot domain</a:t>
            </a:r>
          </a:p>
          <a:p>
            <a:pPr lvl="1" marL="614108" indent="-235548" defTabSz="841247">
              <a:spcBef>
                <a:spcPts val="200"/>
              </a:spcBef>
              <a:buChar char="•"/>
              <a:defRPr sz="2500"/>
            </a:pPr>
            <a:r>
              <a:t>Lack of data</a:t>
            </a:r>
          </a:p>
          <a:p>
            <a:pPr lvl="2" marL="883308" indent="-235548" defTabSz="841247">
              <a:spcBef>
                <a:spcPts val="200"/>
              </a:spcBef>
              <a:buChar char="•"/>
              <a:defRPr sz="2500"/>
            </a:pPr>
            <a:r>
              <a:t>Instructors’ preferences, room capacities, course demand </a:t>
            </a:r>
          </a:p>
          <a:p>
            <a:pPr marL="336496" indent="-235548" defTabSz="841247">
              <a:spcBef>
                <a:spcPts val="200"/>
              </a:spcBef>
              <a:defRPr sz="2500"/>
            </a:pPr>
            <a:r>
              <a:t>Tested using dataset of 500 courses</a:t>
            </a:r>
          </a:p>
          <a:p>
            <a:pPr lvl="1" marL="614108" indent="-235548" defTabSz="841247">
              <a:spcBef>
                <a:spcPts val="200"/>
              </a:spcBef>
              <a:buChar char="•"/>
              <a:defRPr sz="2500"/>
            </a:pPr>
            <a:r>
              <a:t>Scheduler on average completes in 30 seconds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hallenges/Future 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Challenges with Dataset/Future Work</a:t>
            </a:r>
          </a:p>
        </p:txBody>
      </p:sp>
      <p:sp>
        <p:nvSpPr>
          <p:cNvPr id="201" name="Domain for timeslot…"/>
          <p:cNvSpPr txBox="1"/>
          <p:nvPr>
            <p:ph type="body" idx="1"/>
          </p:nvPr>
        </p:nvSpPr>
        <p:spPr>
          <a:xfrm>
            <a:off x="609600" y="2249421"/>
            <a:ext cx="10972800" cy="4325118"/>
          </a:xfrm>
          <a:prstGeom prst="rect">
            <a:avLst/>
          </a:prstGeom>
        </p:spPr>
        <p:txBody>
          <a:bodyPr/>
          <a:lstStyle/>
          <a:p>
            <a:pPr marL="336496" indent="-235548" defTabSz="841247">
              <a:spcBef>
                <a:spcPts val="200"/>
              </a:spcBef>
              <a:defRPr sz="2500"/>
            </a:pPr>
            <a:r>
              <a:t>Domain for timeslot</a:t>
            </a:r>
          </a:p>
          <a:p>
            <a:pPr lvl="1" marL="614108" indent="-235548" defTabSz="841247">
              <a:spcBef>
                <a:spcPts val="200"/>
              </a:spcBef>
              <a:buChar char="•"/>
              <a:defRPr sz="2500"/>
            </a:pPr>
            <a:r>
              <a:t>Difficult to define programmatically</a:t>
            </a:r>
          </a:p>
          <a:p>
            <a:pPr lvl="1" marL="614108" indent="-235548" defTabSz="841247">
              <a:spcBef>
                <a:spcPts val="200"/>
              </a:spcBef>
              <a:buChar char="•"/>
              <a:defRPr sz="2500"/>
            </a:pPr>
            <a:r>
              <a:t>Less granularity == more constrained </a:t>
            </a:r>
          </a:p>
          <a:p>
            <a:pPr lvl="1" marL="614108" indent="-235548" defTabSz="841247">
              <a:spcBef>
                <a:spcPts val="200"/>
              </a:spcBef>
              <a:buChar char="•"/>
              <a:defRPr sz="2500"/>
            </a:pPr>
            <a:r>
              <a:t>As granularity increases, so does time complexity</a:t>
            </a:r>
          </a:p>
          <a:p>
            <a:pPr marL="336496" indent="-235548" defTabSz="841247">
              <a:spcBef>
                <a:spcPts val="200"/>
              </a:spcBef>
              <a:defRPr sz="2500"/>
            </a:pPr>
            <a:r>
              <a:t>Online classes and alternative session periods</a:t>
            </a:r>
          </a:p>
          <a:p>
            <a:pPr marL="336496" indent="-235548" defTabSz="841247">
              <a:spcBef>
                <a:spcPts val="200"/>
              </a:spcBef>
              <a:defRPr sz="2500"/>
            </a:pPr>
            <a:r>
              <a:t>Multiple instructors per course (observed in Hunter courses)</a:t>
            </a:r>
          </a:p>
          <a:p>
            <a:pPr marL="336496" indent="-235548" defTabSz="841247">
              <a:spcBef>
                <a:spcPts val="200"/>
              </a:spcBef>
              <a:defRPr sz="2500"/>
            </a:pPr>
            <a:r>
              <a:t>Contextual scheduling for optimal schedule distribution</a:t>
            </a:r>
          </a:p>
          <a:p>
            <a:pPr lvl="1" marL="614108" indent="-235548" defTabSz="841247">
              <a:spcBef>
                <a:spcPts val="200"/>
              </a:spcBef>
              <a:buChar char="•"/>
              <a:defRPr sz="2500"/>
            </a:pPr>
            <a:r>
              <a:t>Core/major requirements</a:t>
            </a:r>
          </a:p>
          <a:p>
            <a:pPr marL="336496" indent="-235548" defTabSz="841247">
              <a:spcBef>
                <a:spcPts val="200"/>
              </a:spcBef>
              <a:defRPr sz="2500"/>
            </a:pPr>
            <a:r>
              <a:t>More constraints</a:t>
            </a:r>
          </a:p>
          <a:p>
            <a:pPr lvl="1" marL="614108" indent="-235548" defTabSz="841247">
              <a:spcBef>
                <a:spcPts val="200"/>
              </a:spcBef>
              <a:buChar char="•"/>
              <a:defRPr sz="2500"/>
            </a:pPr>
            <a:r>
              <a:t>More data!!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Visualiz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Visualization</a:t>
            </a:r>
          </a:p>
        </p:txBody>
      </p:sp>
      <p:sp>
        <p:nvSpPr>
          <p:cNvPr id="204" name="Visualization tool built using React/Heroku…"/>
          <p:cNvSpPr txBox="1"/>
          <p:nvPr>
            <p:ph type="body" idx="1"/>
          </p:nvPr>
        </p:nvSpPr>
        <p:spPr>
          <a:xfrm>
            <a:off x="609600" y="2249421"/>
            <a:ext cx="10972800" cy="4325118"/>
          </a:xfrm>
          <a:prstGeom prst="rect">
            <a:avLst/>
          </a:prstGeom>
        </p:spPr>
        <p:txBody>
          <a:bodyPr/>
          <a:lstStyle/>
          <a:p>
            <a:pPr/>
            <a:r>
              <a:t>Visualization tool built using React/Heroku</a:t>
            </a:r>
          </a:p>
          <a:p>
            <a:pPr/>
            <a:r>
              <a:t>Frontend built using React and hosted on GH pages</a:t>
            </a:r>
          </a:p>
          <a:p>
            <a:pPr lvl="1" marL="667511" indent="-256030">
              <a:buChar char="•"/>
            </a:pPr>
            <a:r>
              <a:t>Upload course and preferences data</a:t>
            </a:r>
          </a:p>
          <a:p>
            <a:pPr lvl="1" marL="667511" indent="-256030">
              <a:buChar char="•"/>
            </a:pPr>
            <a:r>
              <a:t>View/interact with schedule</a:t>
            </a:r>
          </a:p>
          <a:p>
            <a:pPr/>
            <a:r>
              <a:t>Backend built using Heroku</a:t>
            </a:r>
          </a:p>
          <a:p>
            <a:pPr lvl="1" marL="667511" indent="-256030">
              <a:buChar char="•"/>
            </a:pPr>
            <a:r>
              <a:t>API request to run python scheduler and return schedule</a:t>
            </a:r>
          </a:p>
          <a:p>
            <a:pPr/>
            <a:r>
              <a:t>Filter for constrained variables</a:t>
            </a:r>
          </a:p>
          <a:p>
            <a:pPr lvl="1" marL="667511" indent="-256030">
              <a:buChar char="•"/>
            </a:pPr>
            <a:r>
              <a:t>Instructor and room assignments</a:t>
            </a:r>
          </a:p>
          <a:p>
            <a:pPr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defRPr>
            </a:pPr>
            <a:r>
              <a:rPr>
                <a:hlinkClick r:id="rId2" invalidUrl="" action="" tgtFrame="" tooltip="" history="1" highlightClick="0" endSnd="0"/>
              </a:rPr>
              <a:t>Visualization tool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Visualization Dem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Visualization Demo</a:t>
            </a:r>
          </a:p>
        </p:txBody>
      </p:sp>
      <p:pic>
        <p:nvPicPr>
          <p:cNvPr id="207" name="Demo.mp4" descr="Demo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578151" y="2116162"/>
            <a:ext cx="7035698" cy="43973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827500" fill="hold"/>
                                        <p:tgtEl>
                                          <p:spTgt spid="2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Description</a:t>
            </a:r>
          </a:p>
        </p:txBody>
      </p:sp>
      <p:sp>
        <p:nvSpPr>
          <p:cNvPr id="165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Course scheduling is a highly constrained satisfaction problem </a:t>
            </a:r>
          </a:p>
          <a:p>
            <a:pPr/>
            <a:r>
              <a:t>The goal is to allocate a set of course sections that generates a consistent schedule</a:t>
            </a:r>
          </a:p>
          <a:p>
            <a:pPr/>
            <a:r>
              <a:t>A consistent schedule maps courses to a fixed number of rooms and timeslots where each course is assigned an instructor in a conflict-free manner</a:t>
            </a:r>
          </a:p>
          <a:p>
            <a:pPr/>
            <a:r>
              <a:t>A real-world problem given the fixed </a:t>
            </a:r>
            <a:r>
              <a:t>number of available resources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Description</a:t>
            </a:r>
          </a:p>
        </p:txBody>
      </p:sp>
      <p:sp>
        <p:nvSpPr>
          <p:cNvPr id="170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Two types of constraints</a:t>
            </a:r>
          </a:p>
          <a:p>
            <a:pPr lvl="1" marL="658368" indent="-246887">
              <a:buClr>
                <a:srgbClr val="3477B2"/>
              </a:buClr>
              <a:defRPr sz="2600"/>
            </a:pPr>
            <a:r>
              <a:t>Hard constraints </a:t>
            </a:r>
            <a:r>
              <a:t>– </a:t>
            </a:r>
            <a:r>
              <a:t>resolves</a:t>
            </a:r>
            <a:r>
              <a:t> </a:t>
            </a:r>
            <a:r>
              <a:t>time conflicts, assigns courses to available rooms</a:t>
            </a:r>
            <a:r>
              <a:t>,…</a:t>
            </a:r>
          </a:p>
          <a:p>
            <a:pPr lvl="1" marL="658368" indent="-246887">
              <a:buClr>
                <a:srgbClr val="3477B2"/>
              </a:buClr>
              <a:defRPr sz="2600"/>
            </a:pPr>
            <a:r>
              <a:t>Soft constraints </a:t>
            </a:r>
            <a:r>
              <a:t>– divided into instructor and course preferences - </a:t>
            </a:r>
            <a:r>
              <a:t>professors preference</a:t>
            </a:r>
            <a:r>
              <a:t> to teach certain courses</a:t>
            </a:r>
            <a:r>
              <a:t>, </a:t>
            </a:r>
            <a:r>
              <a:t>course offering during the day (afternoon classes, …</a:t>
            </a:r>
            <a:r>
              <a:t>)</a:t>
            </a:r>
          </a:p>
          <a:p>
            <a:pPr lvl="1" marL="0" indent="411480">
              <a:buSzTx/>
              <a:buNone/>
              <a:defRPr sz="2600"/>
            </a:pPr>
          </a:p>
          <a:p>
            <a:pPr/>
            <a:r>
              <a:t>Unlike hard constraints, soft constraints may not be satisfied at all instances and may be violated as necessary.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Team Members/Roles</a:t>
            </a:r>
          </a:p>
        </p:txBody>
      </p:sp>
      <p:sp>
        <p:nvSpPr>
          <p:cNvPr id="175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109728">
              <a:buSzTx/>
              <a:buNone/>
            </a:pPr>
            <a:r>
              <a:t>Members contribution to the project to develop and finalize the project plan</a:t>
            </a:r>
          </a:p>
          <a:p>
            <a:pPr/>
            <a:r>
              <a:t>Manal Zneit</a:t>
            </a:r>
          </a:p>
          <a:p>
            <a:pPr lvl="1" marL="658368" indent="-246887">
              <a:buClr>
                <a:srgbClr val="3477B2"/>
              </a:buClr>
              <a:defRPr sz="2600"/>
            </a:pPr>
            <a:r>
              <a:t>Implemented the algorithm and the code to solve the course scheduling CSP </a:t>
            </a:r>
          </a:p>
          <a:p>
            <a:pPr/>
            <a:r>
              <a:t>Jonathan Kelaty</a:t>
            </a:r>
          </a:p>
          <a:p>
            <a:pPr lvl="1" marL="658368" indent="-246887">
              <a:buClr>
                <a:srgbClr val="3477B2"/>
              </a:buClr>
              <a:defRPr sz="2600"/>
            </a:pPr>
            <a:r>
              <a:t>Devised datasets</a:t>
            </a:r>
          </a:p>
          <a:p>
            <a:pPr lvl="1" marL="658368" indent="-246887">
              <a:buClr>
                <a:srgbClr val="3477B2"/>
              </a:buClr>
              <a:defRPr sz="2600"/>
            </a:pPr>
            <a:r>
              <a:t>Implemented the visualization tool to demo the algorithm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Algorithm</a:t>
            </a:r>
          </a:p>
        </p:txBody>
      </p:sp>
      <p:sp>
        <p:nvSpPr>
          <p:cNvPr id="178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Backtracking search</a:t>
            </a:r>
            <a:r>
              <a:t> (depth-first search)</a:t>
            </a:r>
            <a:r>
              <a:t> algorithm is implemented to find a feasible solution</a:t>
            </a:r>
          </a:p>
          <a:p>
            <a:pPr/>
            <a:r>
              <a:t>The search backtracks when no legal values left can be assigned to a variable</a:t>
            </a:r>
          </a:p>
          <a:p>
            <a:pPr/>
            <a:r>
              <a:t>The hard constraints are introduced during the search to prune subtrees of search space (only portions of the tree are searched)</a:t>
            </a:r>
          </a:p>
          <a:p>
            <a:pPr/>
            <a:r>
              <a:t>The solution approach interleaves search and inference as a preprocessing step - constraint propagation: arc and path consistency (forward checking)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Algorithm </a:t>
            </a:r>
          </a:p>
        </p:txBody>
      </p:sp>
      <p:sp>
        <p:nvSpPr>
          <p:cNvPr id="183" name="Tex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consistent schedule is generated when the length of the search path reaches the number of courses (no course conflicts)</a:t>
            </a:r>
          </a:p>
          <a:p>
            <a:pPr/>
            <a:r>
              <a:t>The iterative approach improved efficiency for large datasets</a:t>
            </a:r>
          </a:p>
          <a:p>
            <a:pPr/>
            <a:r>
              <a:t>A course is added at a time while satisfying the hard constraints</a:t>
            </a:r>
          </a:p>
          <a:p>
            <a:pPr/>
            <a:r>
              <a:t>No backtracking for large sets – in one pass of the dataset a schedule is generated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Algorithm </a:t>
            </a:r>
          </a:p>
        </p:txBody>
      </p:sp>
      <p:sp>
        <p:nvSpPr>
          <p:cNvPr id="186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Random restart if algorithm stuck in a local minimum (local search)</a:t>
            </a:r>
          </a:p>
          <a:p>
            <a:pPr/>
            <a:r>
              <a:t>Overcome inefficiency by selective randomness of domain values to assign to course instances (one at a time)</a:t>
            </a:r>
          </a:p>
          <a:p>
            <a:pPr/>
            <a:r>
              <a:t>The algorithm clusters consistent schedules in the first few iterations and the schedule with maximized evaluation is generated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Results</a:t>
            </a:r>
          </a:p>
        </p:txBody>
      </p:sp>
      <p:sp>
        <p:nvSpPr>
          <p:cNvPr id="189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algorithm generated a consistent schedule with maximized evaluation for a small and large dataset. </a:t>
            </a:r>
          </a:p>
          <a:p>
            <a:pPr/>
            <a:r>
              <a:t>It is unachievable to satisfy all the hard and soft constraints in one schedule. So an optimal schedule is not sought</a:t>
            </a:r>
          </a:p>
          <a:p>
            <a:pPr/>
            <a:r>
              <a:t>The CSP satisfied all the proposed hard constraints while maximizing the satisfiability of soft constraints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Challenges</a:t>
            </a:r>
          </a:p>
        </p:txBody>
      </p:sp>
      <p:sp>
        <p:nvSpPr>
          <p:cNvPr id="192" name="Tex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time scheduling problem grows exponentially with input size</a:t>
            </a:r>
          </a:p>
          <a:p>
            <a:pPr/>
            <a:r>
              <a:t>Constraints can be extended to course changes, room capacity, course offerings to meet the needs of students</a:t>
            </a:r>
          </a:p>
          <a:p>
            <a:pPr/>
            <a:r>
              <a:t>Conflicting preferences posed a challenge in which the solution approach had to prioritize one preference over the other</a:t>
            </a:r>
          </a:p>
          <a:p>
            <a:pPr/>
            <a:r>
              <a:t>In a real-world setting, more information is required and a deeper examination of the situation needs to be performed to overcome such conflicts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raining presentation">
  <a:themeElements>
    <a:clrScheme name="Training presentat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0000FF"/>
      </a:hlink>
      <a:folHlink>
        <a:srgbClr val="FF00FF"/>
      </a:folHlink>
    </a:clrScheme>
    <a:fontScheme name="Training presentatio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raining 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raining presentation">
  <a:themeElements>
    <a:clrScheme name="Training presentat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0000FF"/>
      </a:hlink>
      <a:folHlink>
        <a:srgbClr val="FF00FF"/>
      </a:folHlink>
    </a:clrScheme>
    <a:fontScheme name="Training presentatio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raining 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